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57" r:id="rId5"/>
    <p:sldId id="258" r:id="rId6"/>
    <p:sldId id="259" r:id="rId7"/>
    <p:sldId id="260" r:id="rId8"/>
    <p:sldId id="261" r:id="rId9"/>
    <p:sldId id="262" r:id="rId10"/>
    <p:sldId id="263" r:id="rId11"/>
    <p:sldId id="265" r:id="rId12"/>
    <p:sldId id="277" r:id="rId13"/>
    <p:sldId id="264" r:id="rId14"/>
    <p:sldId id="266" r:id="rId15"/>
    <p:sldId id="274" r:id="rId16"/>
    <p:sldId id="276" r:id="rId17"/>
    <p:sldId id="275" r:id="rId18"/>
    <p:sldId id="267" r:id="rId19"/>
    <p:sldId id="268" r:id="rId20"/>
    <p:sldId id="269" r:id="rId21"/>
    <p:sldId id="270" r:id="rId22"/>
    <p:sldId id="27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6FB2DE-8434-4783-90CF-44A0553124C6}" type="datetimeFigureOut">
              <a:rPr lang="ru-RU" smtClean="0"/>
              <a:pPr/>
              <a:t>19.04.2011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698937-909F-49AE-92B0-9238E2DEB3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FB2DE-8434-4783-90CF-44A0553124C6}" type="datetimeFigureOut">
              <a:rPr lang="ru-RU" smtClean="0"/>
              <a:pPr/>
              <a:t>19.04.2011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98937-909F-49AE-92B0-9238E2DEB3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ru.wikipedia.org/wiki/%D0%A4%D0%B0%D0%B9%D0%BB:Order_of_the_Patriotic_War_(1st_class).png" TargetMode="External"/><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hyperlink" Target="http://ru.wikipedia.org/wiki/%D0%A4%D0%B0%D0%B9%D0%BB:Partisan_Medal_1st.jpg" TargetMode="External"/><Relationship Id="rId5" Type="http://schemas.openxmlformats.org/officeDocument/2006/relationships/image" Target="../media/image21.jpeg"/><Relationship Id="rId4" Type="http://schemas.openxmlformats.org/officeDocument/2006/relationships/hyperlink" Target="javascript:window.open('./pic/kuk.jpg','discount1','width=520,height=520,scrollbars');void(0);" TargetMode="Externa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cirota.ru/forum/images/97/97247.jpe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hyperlink" Target="http://ru.wikipedia.org/wiki/%D0%A4%D0%B0%D0%B9%D0%BB:Portnova_Zina.jpg" TargetMode="External"/><Relationship Id="rId5" Type="http://schemas.openxmlformats.org/officeDocument/2006/relationships/image" Target="../media/image24.jpeg"/><Relationship Id="rId4" Type="http://schemas.openxmlformats.org/officeDocument/2006/relationships/hyperlink" Target="javascript:window.open('./pic/port.jpg','discount1','width=540,height=540,scrollbars');void(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ru.wikipedia.org/wiki/%D0%A4%D0%B0%D0%B9%D0%BB:Order_of_the_Patriotic_War_(1st_class).png" TargetMode="Externa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s59.radikal.ru/i164/0809/17/d4b1aa93eeef.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i081.radikal.ru/1005/58/bb8495c28e66.jp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trassa.narod.ru/piter/liferoad/savicheva.jpg" TargetMode="External"/><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hyperlink" Target="http://www.roadplanet.ru/img/reports/98/img-wm/12.jpg" TargetMode="External"/><Relationship Id="rId5" Type="http://schemas.openxmlformats.org/officeDocument/2006/relationships/image" Target="../media/image29.jpeg"/><Relationship Id="rId4" Type="http://schemas.openxmlformats.org/officeDocument/2006/relationships/hyperlink" Target="http://img0.liveinternet.ru/images/attach/c/1/58/746/58746092_0_a40a_bb9c4010_XL.jpg" TargetMode="External"/><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pohodd.ru/gal/d/4837-1/0563.jpg"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D0%A4%D0%B0%D0%B9%D0%BB:Order_of_Lenin.jpg" TargetMode="External"/><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hyperlink" Target="http://ru.wikipedia.org/wiki/%D0%A4%D0%B0%D0%B9%D0%BB:Partisan_Medal_1st.jpg" TargetMode="External"/><Relationship Id="rId5" Type="http://schemas.openxmlformats.org/officeDocument/2006/relationships/image" Target="../media/image7.jpeg"/><Relationship Id="rId4" Type="http://schemas.openxmlformats.org/officeDocument/2006/relationships/hyperlink" Target="javascript:window.open('./pic/kazn.jpg','discount1','width=530,height=530,scrollbars');void(0);"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hyperlink" Target="http://ru.wikipedia.org/wiki/%D0%A4%D0%B0%D0%B9%D0%BB:Order_of_the_Patriotic_War_(1st_class).png" TargetMode="External"/><Relationship Id="rId5" Type="http://schemas.openxmlformats.org/officeDocument/2006/relationships/image" Target="../media/image10.jpeg"/><Relationship Id="rId4" Type="http://schemas.openxmlformats.org/officeDocument/2006/relationships/hyperlink" Target="javascript:window.open('./pic/mih.jpg','discount1','width=520,height=500,scrollbars');voi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upload.wikimedia.org/wikipedia/commons/0/0b/Medal_for_Valor_USSR.jpg"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hyperlink" Target="http://upload.wikimedia.org/wikipedia/commons/6/6c/Order_of_Red_Banner.png" TargetMode="External"/><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hyperlink" Target="http://ru.wikipedia.org/wiki/%D0%A4%D0%B0%D0%B9%D0%BB:ZV0053764.jpg" TargetMode="External"/><Relationship Id="rId5" Type="http://schemas.openxmlformats.org/officeDocument/2006/relationships/image" Target="../media/image14.jpeg"/><Relationship Id="rId4" Type="http://schemas.openxmlformats.org/officeDocument/2006/relationships/hyperlink" Target="javascript:window.open('./pic/kaman.jpg','discount1','width=520,height=520,scrollbars');void(0);" TargetMode="Externa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hyperlink" Target="http://ru.wikipedia.org/wiki/%D0%A4%D0%B0%D0%B9%D0%BB:ZV0053764.jpg" TargetMode="External"/><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javascript:window.open('./pic/zenk.jpg','discount1','width=530,height=530,scrollbars');void(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ru.wikipedia.org/wiki/%D0%A4%D0%B0%D0%B9%D0%BB:Partisan2nd.jpg" TargetMode="External"/><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hyperlink" Target="http://www.informatics.ru/mshp/works/heroies_gpw/index.htm" TargetMode="External"/><Relationship Id="rId1" Type="http://schemas.openxmlformats.org/officeDocument/2006/relationships/slideLayout" Target="../slideLayouts/slideLayout7.xml"/><Relationship Id="rId6" Type="http://schemas.openxmlformats.org/officeDocument/2006/relationships/hyperlink" Target="http://ru.wikipedia.org/wiki/%D0%A4%D0%B0%D0%B9%D0%BB:Order_of_the_Patriotic_War_(1st_class).png" TargetMode="External"/><Relationship Id="rId5" Type="http://schemas.openxmlformats.org/officeDocument/2006/relationships/image" Target="../media/image19.jpeg"/><Relationship Id="rId4" Type="http://schemas.openxmlformats.org/officeDocument/2006/relationships/hyperlink" Target="javascript:window.open('./pic/kotik.jpg','discount1','width=540,height=540,scrollbars');void(0);" TargetMode="Externa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 главную">
            <a:hlinkClick r:id="rId2"/>
          </p:cNvPr>
          <p:cNvPicPr/>
          <p:nvPr/>
        </p:nvPicPr>
        <p:blipFill>
          <a:blip r:embed="rId3" cstate="print">
            <a:lum bright="10000"/>
          </a:blip>
          <a:srcRect/>
          <a:stretch>
            <a:fillRect/>
          </a:stretch>
        </p:blipFill>
        <p:spPr bwMode="auto">
          <a:xfrm>
            <a:off x="0" y="0"/>
            <a:ext cx="9144000" cy="6858000"/>
          </a:xfrm>
          <a:prstGeom prst="rect">
            <a:avLst/>
          </a:prstGeom>
          <a:noFill/>
          <a:ln w="9525">
            <a:noFill/>
            <a:miter lim="800000"/>
            <a:headEnd/>
            <a:tailEnd/>
          </a:ln>
        </p:spPr>
      </p:pic>
      <p:grpSp>
        <p:nvGrpSpPr>
          <p:cNvPr id="3" name="Группа 5"/>
          <p:cNvGrpSpPr>
            <a:grpSpLocks/>
          </p:cNvGrpSpPr>
          <p:nvPr/>
        </p:nvGrpSpPr>
        <p:grpSpPr bwMode="auto">
          <a:xfrm>
            <a:off x="1" y="0"/>
            <a:ext cx="2928926" cy="1857364"/>
            <a:chOff x="-211855" y="-89288"/>
            <a:chExt cx="3969483" cy="2421921"/>
          </a:xfrm>
        </p:grpSpPr>
        <p:pic>
          <p:nvPicPr>
            <p:cNvPr id="5" name="Рисунок 3" descr="7.jpg"/>
            <p:cNvPicPr>
              <a:picLocks noChangeAspect="1"/>
            </p:cNvPicPr>
            <p:nvPr/>
          </p:nvPicPr>
          <p:blipFill>
            <a:blip r:embed="rId4" cstate="print"/>
            <a:srcRect/>
            <a:stretch>
              <a:fillRect/>
            </a:stretch>
          </p:blipFill>
          <p:spPr bwMode="auto">
            <a:xfrm>
              <a:off x="-211855" y="-89288"/>
              <a:ext cx="3969483" cy="2421921"/>
            </a:xfrm>
            <a:prstGeom prst="rect">
              <a:avLst/>
            </a:prstGeom>
            <a:noFill/>
            <a:ln w="9525">
              <a:noFill/>
              <a:miter lim="800000"/>
              <a:headEnd/>
              <a:tailEnd/>
            </a:ln>
          </p:spPr>
        </p:pic>
        <p:sp>
          <p:nvSpPr>
            <p:cNvPr id="6" name="Прямоугольник 5"/>
            <p:cNvSpPr/>
            <p:nvPr/>
          </p:nvSpPr>
          <p:spPr>
            <a:xfrm>
              <a:off x="2631443" y="1668550"/>
              <a:ext cx="1072284" cy="585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2" name="Рисунок 1" descr="Нина Куковерова">
            <a:hlinkClick r:id="rId4"/>
          </p:cNvPr>
          <p:cNvPicPr/>
          <p:nvPr/>
        </p:nvPicPr>
        <p:blipFill>
          <a:blip r:embed="rId5" cstate="print">
            <a:lum bright="-10000" contrast="20000"/>
          </a:blip>
          <a:srcRect l="8197" t="10769" r="8197" b="9231"/>
          <a:stretch>
            <a:fillRect/>
          </a:stretch>
        </p:blipFill>
        <p:spPr bwMode="auto">
          <a:xfrm>
            <a:off x="2714612" y="2428868"/>
            <a:ext cx="3643338" cy="3714776"/>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5" name="Лента лицом вверх 4"/>
          <p:cNvSpPr/>
          <p:nvPr/>
        </p:nvSpPr>
        <p:spPr>
          <a:xfrm>
            <a:off x="214282" y="285728"/>
            <a:ext cx="8715436" cy="1500198"/>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Нина </a:t>
            </a:r>
            <a:r>
              <a:rPr lang="ru-RU" sz="4000" b="1" dirty="0" err="1"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Куковерова</a:t>
            </a:r>
            <a:endParaRPr lang="ru-RU" sz="40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pic>
        <p:nvPicPr>
          <p:cNvPr id="7" name="Рисунок 6" descr="Partisan Medal 1st.jpg">
            <a:hlinkClick r:id="rId6"/>
          </p:cNvPr>
          <p:cNvPicPr/>
          <p:nvPr/>
        </p:nvPicPr>
        <p:blipFill>
          <a:blip r:embed="rId7" cstate="print"/>
          <a:srcRect/>
          <a:stretch>
            <a:fillRect/>
          </a:stretch>
        </p:blipFill>
        <p:spPr bwMode="auto">
          <a:xfrm>
            <a:off x="642910" y="3429000"/>
            <a:ext cx="1428750" cy="2714625"/>
          </a:xfrm>
          <a:prstGeom prst="rect">
            <a:avLst/>
          </a:prstGeom>
          <a:noFill/>
          <a:ln w="9525">
            <a:noFill/>
            <a:miter lim="800000"/>
            <a:headEnd/>
            <a:tailEnd/>
          </a:ln>
        </p:spPr>
      </p:pic>
      <p:pic>
        <p:nvPicPr>
          <p:cNvPr id="8" name="Рисунок 7" descr="Order of the Patriotic War (1st class).png">
            <a:hlinkClick r:id="rId8"/>
          </p:cNvPr>
          <p:cNvPicPr/>
          <p:nvPr/>
        </p:nvPicPr>
        <p:blipFill>
          <a:blip r:embed="rId9" cstate="print"/>
          <a:srcRect/>
          <a:stretch>
            <a:fillRect/>
          </a:stretch>
        </p:blipFill>
        <p:spPr bwMode="auto">
          <a:xfrm>
            <a:off x="7215206" y="3929066"/>
            <a:ext cx="142875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 name="Рисунок 2" descr="http://www.molodguard.ru/009.jpg"/>
          <p:cNvPicPr/>
          <p:nvPr/>
        </p:nvPicPr>
        <p:blipFill>
          <a:blip r:embed="rId4" cstate="print"/>
          <a:srcRect l="1613" t="10993" r="3812" b="14539"/>
          <a:stretch>
            <a:fillRect/>
          </a:stretch>
        </p:blipFill>
        <p:spPr bwMode="auto">
          <a:xfrm>
            <a:off x="2500298" y="1857364"/>
            <a:ext cx="3643338" cy="4286280"/>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5" name="Лента лицом вверх 4"/>
          <p:cNvSpPr/>
          <p:nvPr/>
        </p:nvSpPr>
        <p:spPr>
          <a:xfrm>
            <a:off x="214282" y="214290"/>
            <a:ext cx="8715436" cy="1357322"/>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Лёня Голиков</a:t>
            </a:r>
            <a:endParaRPr lang="ru-RU" sz="44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sp>
        <p:nvSpPr>
          <p:cNvPr id="6" name="5-конечная звезда 5"/>
          <p:cNvSpPr/>
          <p:nvPr/>
        </p:nvSpPr>
        <p:spPr>
          <a:xfrm>
            <a:off x="1428728" y="4857760"/>
            <a:ext cx="1714512" cy="1714512"/>
          </a:xfrm>
          <a:prstGeom prst="star5">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4818" name="Picture 2" descr="Картинка 1 из 75">
            <a:hlinkClick r:id="rId4"/>
          </p:cNvPr>
          <p:cNvPicPr>
            <a:picLocks noChangeAspect="1" noChangeArrowheads="1"/>
          </p:cNvPicPr>
          <p:nvPr/>
        </p:nvPicPr>
        <p:blipFill>
          <a:blip r:embed="rId5" cstate="print"/>
          <a:srcRect/>
          <a:stretch>
            <a:fillRect/>
          </a:stretch>
        </p:blipFill>
        <p:spPr bwMode="auto">
          <a:xfrm>
            <a:off x="2627784" y="2132855"/>
            <a:ext cx="3208015" cy="4291659"/>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sp>
        <p:nvSpPr>
          <p:cNvPr id="4" name="Лента лицом вверх 3"/>
          <p:cNvSpPr/>
          <p:nvPr/>
        </p:nvSpPr>
        <p:spPr>
          <a:xfrm>
            <a:off x="214282" y="214290"/>
            <a:ext cx="8715436" cy="1357322"/>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Памятник  Лёне Голикову</a:t>
            </a:r>
          </a:p>
          <a:p>
            <a:pPr algn="ctr"/>
            <a:r>
              <a:rPr lang="ru-RU" sz="25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в</a:t>
            </a:r>
            <a:r>
              <a:rPr lang="ru-RU" sz="25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 Новгороде</a:t>
            </a:r>
            <a:endParaRPr lang="ru-RU" sz="25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 name="Рисунок 2" descr="Зина Портнова">
            <a:hlinkClick r:id="rId4"/>
          </p:cNvPr>
          <p:cNvPicPr/>
          <p:nvPr/>
        </p:nvPicPr>
        <p:blipFill>
          <a:blip r:embed="rId5" cstate="print"/>
          <a:srcRect l="7500" t="11250" r="6249" b="13749"/>
          <a:stretch>
            <a:fillRect/>
          </a:stretch>
        </p:blipFill>
        <p:spPr bwMode="auto">
          <a:xfrm>
            <a:off x="5000628" y="2428868"/>
            <a:ext cx="3357586" cy="3786214"/>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pic>
        <p:nvPicPr>
          <p:cNvPr id="4" name="Рисунок 3" descr="Portnova Zina.jpg">
            <a:hlinkClick r:id="rId6"/>
          </p:cNvPr>
          <p:cNvPicPr/>
          <p:nvPr/>
        </p:nvPicPr>
        <p:blipFill>
          <a:blip r:embed="rId7" cstate="print"/>
          <a:srcRect/>
          <a:stretch>
            <a:fillRect/>
          </a:stretch>
        </p:blipFill>
        <p:spPr bwMode="auto">
          <a:xfrm>
            <a:off x="857224" y="2571744"/>
            <a:ext cx="2714644" cy="3786214"/>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5" name="Лента лицом вверх 4"/>
          <p:cNvSpPr/>
          <p:nvPr/>
        </p:nvSpPr>
        <p:spPr>
          <a:xfrm>
            <a:off x="142844" y="214290"/>
            <a:ext cx="8858312" cy="1571636"/>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Зина</a:t>
            </a: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 </a:t>
            </a:r>
            <a:r>
              <a:rPr lang="ru-RU" sz="44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Портнова</a:t>
            </a:r>
            <a:endParaRPr lang="ru-RU" sz="44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sp>
        <p:nvSpPr>
          <p:cNvPr id="6" name="5-конечная звезда 5"/>
          <p:cNvSpPr/>
          <p:nvPr/>
        </p:nvSpPr>
        <p:spPr>
          <a:xfrm>
            <a:off x="3428992" y="4857760"/>
            <a:ext cx="1714512" cy="1714512"/>
          </a:xfrm>
          <a:prstGeom prst="star5">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 name="Рисунок 2" descr="http://www.molodguard.ru/007.jpg"/>
          <p:cNvPicPr/>
          <p:nvPr/>
        </p:nvPicPr>
        <p:blipFill>
          <a:blip r:embed="rId4" cstate="print"/>
          <a:srcRect l="2844" t="12766" r="2844" b="14539"/>
          <a:stretch>
            <a:fillRect/>
          </a:stretch>
        </p:blipFill>
        <p:spPr bwMode="auto">
          <a:xfrm>
            <a:off x="2214546" y="1928802"/>
            <a:ext cx="3857652" cy="4143404"/>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4" name="Лента лицом вверх 3"/>
          <p:cNvSpPr/>
          <p:nvPr/>
        </p:nvSpPr>
        <p:spPr>
          <a:xfrm>
            <a:off x="214282" y="142852"/>
            <a:ext cx="8643998" cy="1428760"/>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Витя Хоменко</a:t>
            </a:r>
            <a:endParaRPr lang="ru-RU" sz="44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pic>
        <p:nvPicPr>
          <p:cNvPr id="5" name="Рисунок 4" descr="Order of the Patriotic War (1st class).png">
            <a:hlinkClick r:id="rId5"/>
          </p:cNvPr>
          <p:cNvPicPr/>
          <p:nvPr/>
        </p:nvPicPr>
        <p:blipFill>
          <a:blip r:embed="rId6" cstate="print"/>
          <a:srcRect/>
          <a:stretch>
            <a:fillRect/>
          </a:stretch>
        </p:blipFill>
        <p:spPr bwMode="auto">
          <a:xfrm>
            <a:off x="285720" y="4857760"/>
            <a:ext cx="142875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sp>
        <p:nvSpPr>
          <p:cNvPr id="3" name="Лента лицом вверх 2"/>
          <p:cNvSpPr/>
          <p:nvPr/>
        </p:nvSpPr>
        <p:spPr>
          <a:xfrm>
            <a:off x="214282" y="142852"/>
            <a:ext cx="8643998" cy="1428760"/>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Таня Савичева</a:t>
            </a:r>
            <a:endParaRPr lang="ru-RU" sz="44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pic>
        <p:nvPicPr>
          <p:cNvPr id="32770" name="Picture 2" descr="Картинка 1 из 1171">
            <a:hlinkClick r:id="rId4"/>
          </p:cNvPr>
          <p:cNvPicPr>
            <a:picLocks noChangeAspect="1" noChangeArrowheads="1"/>
          </p:cNvPicPr>
          <p:nvPr/>
        </p:nvPicPr>
        <p:blipFill>
          <a:blip r:embed="rId5" cstate="print"/>
          <a:srcRect/>
          <a:stretch>
            <a:fillRect/>
          </a:stretch>
        </p:blipFill>
        <p:spPr bwMode="auto">
          <a:xfrm>
            <a:off x="1032226" y="2276872"/>
            <a:ext cx="6377727" cy="4032448"/>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3796" name="Picture 4" descr="Картинка 3 из 353">
            <a:hlinkClick r:id="rId4"/>
          </p:cNvPr>
          <p:cNvPicPr>
            <a:picLocks noChangeAspect="1" noChangeArrowheads="1"/>
          </p:cNvPicPr>
          <p:nvPr/>
        </p:nvPicPr>
        <p:blipFill>
          <a:blip r:embed="rId5" cstate="print"/>
          <a:srcRect/>
          <a:stretch>
            <a:fillRect/>
          </a:stretch>
        </p:blipFill>
        <p:spPr bwMode="auto">
          <a:xfrm>
            <a:off x="2843808" y="2030421"/>
            <a:ext cx="3384376" cy="4512502"/>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5" name="Лента лицом вверх 4"/>
          <p:cNvSpPr/>
          <p:nvPr/>
        </p:nvSpPr>
        <p:spPr>
          <a:xfrm>
            <a:off x="214282" y="214290"/>
            <a:ext cx="8715436" cy="1357322"/>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Памятник  </a:t>
            </a:r>
          </a:p>
          <a:p>
            <a:pPr algn="ctr"/>
            <a:r>
              <a:rPr lang="ru-RU" sz="36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«Цветок  жизни»</a:t>
            </a:r>
            <a:endParaRPr lang="ru-RU" sz="36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1746" name="Picture 2" descr="Картинка 15 из 1171">
            <a:hlinkClick r:id="rId4"/>
          </p:cNvPr>
          <p:cNvPicPr>
            <a:picLocks noChangeAspect="1" noChangeArrowheads="1"/>
          </p:cNvPicPr>
          <p:nvPr/>
        </p:nvPicPr>
        <p:blipFill>
          <a:blip r:embed="rId5" cstate="print"/>
          <a:srcRect/>
          <a:stretch>
            <a:fillRect/>
          </a:stretch>
        </p:blipFill>
        <p:spPr bwMode="auto">
          <a:xfrm>
            <a:off x="251520" y="1916832"/>
            <a:ext cx="3847645" cy="2880320"/>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pic>
        <p:nvPicPr>
          <p:cNvPr id="31748" name="Picture 4" descr="Картинка 26 из 1171">
            <a:hlinkClick r:id="rId6"/>
          </p:cNvPr>
          <p:cNvPicPr>
            <a:picLocks noChangeAspect="1" noChangeArrowheads="1"/>
          </p:cNvPicPr>
          <p:nvPr/>
        </p:nvPicPr>
        <p:blipFill>
          <a:blip r:embed="rId7" cstate="print"/>
          <a:srcRect/>
          <a:stretch>
            <a:fillRect/>
          </a:stretch>
        </p:blipFill>
        <p:spPr bwMode="auto">
          <a:xfrm>
            <a:off x="4355976" y="3429000"/>
            <a:ext cx="4320481" cy="3088374"/>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pic>
        <p:nvPicPr>
          <p:cNvPr id="31750" name="Picture 6" descr="Картинка 2 из 51">
            <a:hlinkClick r:id="rId8"/>
          </p:cNvPr>
          <p:cNvPicPr>
            <a:picLocks noChangeAspect="1" noChangeArrowheads="1"/>
          </p:cNvPicPr>
          <p:nvPr/>
        </p:nvPicPr>
        <p:blipFill>
          <a:blip r:embed="rId9" cstate="print"/>
          <a:srcRect/>
          <a:stretch>
            <a:fillRect/>
          </a:stretch>
        </p:blipFill>
        <p:spPr bwMode="auto">
          <a:xfrm>
            <a:off x="4355977" y="120750"/>
            <a:ext cx="4320480" cy="2893831"/>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2" name="Picture 4" descr="Рисунок3"/>
          <p:cNvPicPr>
            <a:picLocks noChangeAspect="1" noChangeArrowheads="1"/>
          </p:cNvPicPr>
          <p:nvPr/>
        </p:nvPicPr>
        <p:blipFill>
          <a:blip r:embed="rId4" cstate="print"/>
          <a:srcRect/>
          <a:stretch>
            <a:fillRect/>
          </a:stretch>
        </p:blipFill>
        <p:spPr bwMode="auto">
          <a:xfrm>
            <a:off x="928662" y="0"/>
            <a:ext cx="7848600" cy="6697663"/>
          </a:xfrm>
          <a:prstGeom prst="rect">
            <a:avLst/>
          </a:prstGeom>
          <a:noFill/>
          <a:ln w="9525">
            <a:noFill/>
            <a:miter lim="800000"/>
            <a:headEnd/>
            <a:tailEnd/>
          </a:ln>
        </p:spPr>
      </p:pic>
      <p:sp>
        <p:nvSpPr>
          <p:cNvPr id="3" name="TextBox 2"/>
          <p:cNvSpPr txBox="1"/>
          <p:nvPr/>
        </p:nvSpPr>
        <p:spPr>
          <a:xfrm>
            <a:off x="1785918" y="1928802"/>
            <a:ext cx="6357982" cy="1754326"/>
          </a:xfrm>
          <a:prstGeom prst="rect">
            <a:avLst/>
          </a:prstGeom>
          <a:noFill/>
        </p:spPr>
        <p:txBody>
          <a:bodyPr wrap="square" rtlCol="0">
            <a:spAutoFit/>
          </a:bodyPr>
          <a:lstStyle/>
          <a:p>
            <a:pPr algn="ctr"/>
            <a:r>
              <a:rPr lang="ru-RU" b="1" dirty="0" smtClean="0">
                <a:solidFill>
                  <a:srgbClr val="FF0000"/>
                </a:solidFill>
              </a:rPr>
              <a:t>Алексеев О.А.</a:t>
            </a:r>
            <a:endParaRPr lang="ru-RU" dirty="0" smtClean="0">
              <a:solidFill>
                <a:srgbClr val="FF0000"/>
              </a:solidFill>
            </a:endParaRPr>
          </a:p>
          <a:p>
            <a:pPr algn="ctr"/>
            <a:r>
              <a:rPr lang="ru-RU" b="1" dirty="0" smtClean="0">
                <a:solidFill>
                  <a:srgbClr val="FF0000"/>
                </a:solidFill>
              </a:rPr>
              <a:t>Горячие гильзы: Повесть</a:t>
            </a:r>
            <a:endParaRPr lang="ru-RU" dirty="0" smtClean="0">
              <a:solidFill>
                <a:srgbClr val="FF0000"/>
              </a:solidFill>
            </a:endParaRPr>
          </a:p>
          <a:p>
            <a:pPr algn="ctr"/>
            <a:r>
              <a:rPr lang="ru-RU" i="1" dirty="0" smtClean="0"/>
              <a:t>М., "Дет. лит.", 1972. 174 с.</a:t>
            </a:r>
            <a:endParaRPr lang="ru-RU" dirty="0" smtClean="0"/>
          </a:p>
          <a:p>
            <a:pPr algn="ctr"/>
            <a:r>
              <a:rPr lang="ru-RU" dirty="0" smtClean="0"/>
              <a:t>"Мальчишка из Партизанского края", - так назвал автор одиннадцатилетнего героя своей повести. Под пулеметным огнем он доставил ящик с патронами на место боя. </a:t>
            </a:r>
            <a:endParaRPr lang="ru-RU" dirty="0"/>
          </a:p>
        </p:txBody>
      </p:sp>
      <p:pic>
        <p:nvPicPr>
          <p:cNvPr id="4" name="Picture 7" descr="1344"/>
          <p:cNvPicPr>
            <a:picLocks noChangeAspect="1" noChangeArrowheads="1"/>
          </p:cNvPicPr>
          <p:nvPr/>
        </p:nvPicPr>
        <p:blipFill>
          <a:blip r:embed="rId5" cstate="print"/>
          <a:srcRect/>
          <a:stretch>
            <a:fillRect/>
          </a:stretch>
        </p:blipFill>
        <p:spPr bwMode="auto">
          <a:xfrm>
            <a:off x="1500166" y="642918"/>
            <a:ext cx="1376363" cy="20161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 name="Picture 4" descr="Рисунок3"/>
          <p:cNvPicPr>
            <a:picLocks noChangeAspect="1" noChangeArrowheads="1"/>
          </p:cNvPicPr>
          <p:nvPr/>
        </p:nvPicPr>
        <p:blipFill>
          <a:blip r:embed="rId4" cstate="print"/>
          <a:srcRect/>
          <a:stretch>
            <a:fillRect/>
          </a:stretch>
        </p:blipFill>
        <p:spPr bwMode="auto">
          <a:xfrm>
            <a:off x="928662" y="0"/>
            <a:ext cx="7848600" cy="6697663"/>
          </a:xfrm>
          <a:prstGeom prst="rect">
            <a:avLst/>
          </a:prstGeom>
          <a:noFill/>
          <a:ln w="9525">
            <a:noFill/>
            <a:miter lim="800000"/>
            <a:headEnd/>
            <a:tailEnd/>
          </a:ln>
        </p:spPr>
      </p:pic>
      <p:sp>
        <p:nvSpPr>
          <p:cNvPr id="4" name="TextBox 3"/>
          <p:cNvSpPr txBox="1"/>
          <p:nvPr/>
        </p:nvSpPr>
        <p:spPr>
          <a:xfrm>
            <a:off x="3500430" y="1714488"/>
            <a:ext cx="4643470" cy="2585323"/>
          </a:xfrm>
          <a:prstGeom prst="rect">
            <a:avLst/>
          </a:prstGeom>
          <a:noFill/>
        </p:spPr>
        <p:txBody>
          <a:bodyPr wrap="square" rtlCol="0">
            <a:spAutoFit/>
          </a:bodyPr>
          <a:lstStyle/>
          <a:p>
            <a:pPr algn="ctr"/>
            <a:r>
              <a:rPr lang="ru-RU" b="1" dirty="0" smtClean="0">
                <a:solidFill>
                  <a:srgbClr val="FF0000"/>
                </a:solidFill>
              </a:rPr>
              <a:t>Воронкова Л.Ф.</a:t>
            </a:r>
            <a:endParaRPr lang="ru-RU" dirty="0" smtClean="0">
              <a:solidFill>
                <a:srgbClr val="FF0000"/>
              </a:solidFill>
            </a:endParaRPr>
          </a:p>
          <a:p>
            <a:pPr algn="ctr"/>
            <a:r>
              <a:rPr lang="ru-RU" b="1" dirty="0" smtClean="0">
                <a:solidFill>
                  <a:srgbClr val="FF0000"/>
                </a:solidFill>
              </a:rPr>
              <a:t>Девочка из города</a:t>
            </a:r>
            <a:endParaRPr lang="ru-RU" dirty="0" smtClean="0">
              <a:solidFill>
                <a:srgbClr val="FF0000"/>
              </a:solidFill>
            </a:endParaRPr>
          </a:p>
          <a:p>
            <a:pPr algn="ctr"/>
            <a:r>
              <a:rPr lang="ru-RU" i="1" dirty="0" smtClean="0"/>
              <a:t>М.: Сов. Россия, 1982. - 112 с., ил.</a:t>
            </a:r>
            <a:endParaRPr lang="ru-RU" dirty="0" smtClean="0"/>
          </a:p>
          <a:p>
            <a:pPr algn="ctr"/>
            <a:r>
              <a:rPr lang="ru-RU" dirty="0" smtClean="0"/>
              <a:t>Поступок Дарьи </a:t>
            </a:r>
            <a:r>
              <a:rPr lang="ru-RU" dirty="0" err="1" smtClean="0"/>
              <a:t>Шалихиной</a:t>
            </a:r>
            <a:r>
              <a:rPr lang="ru-RU" dirty="0" smtClean="0"/>
              <a:t> удивил всю деревню. Война идет, своих детей трое, а она удочерила осиротевшую девочку из города. Но Дарью трудности не пугали: "Как-нибудь проживем!". Беспокоило другое: станет ли Валентина звать ее мамой? </a:t>
            </a:r>
            <a:endParaRPr lang="ru-RU" dirty="0"/>
          </a:p>
        </p:txBody>
      </p:sp>
      <p:pic>
        <p:nvPicPr>
          <p:cNvPr id="5" name="Picture 6" descr="74722"/>
          <p:cNvPicPr>
            <a:picLocks noChangeAspect="1" noChangeArrowheads="1"/>
          </p:cNvPicPr>
          <p:nvPr/>
        </p:nvPicPr>
        <p:blipFill>
          <a:blip r:embed="rId5" cstate="print"/>
          <a:srcRect/>
          <a:stretch>
            <a:fillRect/>
          </a:stretch>
        </p:blipFill>
        <p:spPr bwMode="auto">
          <a:xfrm rot="20604198">
            <a:off x="1655693" y="700447"/>
            <a:ext cx="1745109" cy="234394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 name="Рисунок 4" descr="43.jpg"/>
          <p:cNvPicPr>
            <a:picLocks noChangeAspect="1"/>
          </p:cNvPicPr>
          <p:nvPr/>
        </p:nvPicPr>
        <p:blipFill>
          <a:blip r:embed="rId4" cstate="print"/>
          <a:srcRect r="12170"/>
          <a:stretch>
            <a:fillRect/>
          </a:stretch>
        </p:blipFill>
        <p:spPr bwMode="auto">
          <a:xfrm>
            <a:off x="1165225" y="785813"/>
            <a:ext cx="7791069" cy="5929335"/>
          </a:xfrm>
          <a:prstGeom prst="rect">
            <a:avLst/>
          </a:prstGeom>
          <a:noFill/>
          <a:ln w="38100">
            <a:solidFill>
              <a:schemeClr val="bg1"/>
            </a:solidFill>
            <a:miter lim="800000"/>
            <a:headEnd/>
            <a:tailEnd/>
          </a:ln>
        </p:spPr>
      </p:pic>
      <p:pic>
        <p:nvPicPr>
          <p:cNvPr id="2" name="Содержимое 3" descr="32.jpg"/>
          <p:cNvPicPr>
            <a:picLocks noChangeAspect="1"/>
          </p:cNvPicPr>
          <p:nvPr/>
        </p:nvPicPr>
        <p:blipFill>
          <a:blip r:embed="rId5" cstate="print"/>
          <a:srcRect t="2538"/>
          <a:stretch>
            <a:fillRect/>
          </a:stretch>
        </p:blipFill>
        <p:spPr>
          <a:xfrm>
            <a:off x="111602" y="142852"/>
            <a:ext cx="4174647" cy="5343548"/>
          </a:xfrm>
          <a:prstGeom prst="rect">
            <a:avLst/>
          </a:prstGeom>
          <a:ln w="38100">
            <a:solidFill>
              <a:schemeClr val="bg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 name="Picture 4" descr="Рисунок3"/>
          <p:cNvPicPr>
            <a:picLocks noChangeAspect="1" noChangeArrowheads="1"/>
          </p:cNvPicPr>
          <p:nvPr/>
        </p:nvPicPr>
        <p:blipFill>
          <a:blip r:embed="rId4" cstate="print"/>
          <a:srcRect/>
          <a:stretch>
            <a:fillRect/>
          </a:stretch>
        </p:blipFill>
        <p:spPr bwMode="auto">
          <a:xfrm>
            <a:off x="928662" y="0"/>
            <a:ext cx="7848600" cy="6697663"/>
          </a:xfrm>
          <a:prstGeom prst="rect">
            <a:avLst/>
          </a:prstGeom>
          <a:noFill/>
          <a:ln w="9525">
            <a:noFill/>
            <a:miter lim="800000"/>
            <a:headEnd/>
            <a:tailEnd/>
          </a:ln>
        </p:spPr>
      </p:pic>
      <p:sp>
        <p:nvSpPr>
          <p:cNvPr id="4" name="TextBox 3"/>
          <p:cNvSpPr txBox="1"/>
          <p:nvPr/>
        </p:nvSpPr>
        <p:spPr>
          <a:xfrm>
            <a:off x="3428993" y="1785926"/>
            <a:ext cx="4714908" cy="2585323"/>
          </a:xfrm>
          <a:prstGeom prst="rect">
            <a:avLst/>
          </a:prstGeom>
          <a:noFill/>
        </p:spPr>
        <p:txBody>
          <a:bodyPr wrap="square" rtlCol="0">
            <a:spAutoFit/>
          </a:bodyPr>
          <a:lstStyle/>
          <a:p>
            <a:pPr algn="ctr"/>
            <a:r>
              <a:rPr lang="ru-RU" b="1" dirty="0" smtClean="0">
                <a:solidFill>
                  <a:srgbClr val="FF0000"/>
                </a:solidFill>
              </a:rPr>
              <a:t>Катаев В.П. </a:t>
            </a:r>
            <a:endParaRPr lang="ru-RU" dirty="0" smtClean="0">
              <a:solidFill>
                <a:srgbClr val="FF0000"/>
              </a:solidFill>
            </a:endParaRPr>
          </a:p>
          <a:p>
            <a:pPr algn="ctr"/>
            <a:r>
              <a:rPr lang="ru-RU" b="1" dirty="0" smtClean="0">
                <a:solidFill>
                  <a:srgbClr val="FF0000"/>
                </a:solidFill>
              </a:rPr>
              <a:t>Сын полка</a:t>
            </a:r>
            <a:endParaRPr lang="ru-RU" dirty="0" smtClean="0">
              <a:solidFill>
                <a:srgbClr val="FF0000"/>
              </a:solidFill>
            </a:endParaRPr>
          </a:p>
          <a:p>
            <a:pPr algn="ctr"/>
            <a:r>
              <a:rPr lang="ru-RU" i="1" dirty="0" smtClean="0"/>
              <a:t>М., "Дет. лит.", 1987. 256 с. (Школьная б-ка)</a:t>
            </a:r>
            <a:endParaRPr lang="ru-RU" dirty="0" smtClean="0"/>
          </a:p>
          <a:p>
            <a:pPr algn="ctr"/>
            <a:r>
              <a:rPr lang="ru-RU" dirty="0" smtClean="0"/>
              <a:t>Отец погиб. Мать убили. Бабка и сестренка умерли с голоду. А двенадцатилетний Ванюша остался в тылу фашистов. Почти два года бродил он по лесам и, наконец, встретил советских разведчиков. Что было дальше? Как Ваня стал сыном полка? </a:t>
            </a:r>
            <a:endParaRPr lang="ru-RU" dirty="0"/>
          </a:p>
        </p:txBody>
      </p:sp>
      <p:pic>
        <p:nvPicPr>
          <p:cNvPr id="5" name="Picture 6" descr="75578"/>
          <p:cNvPicPr>
            <a:picLocks noChangeAspect="1" noChangeArrowheads="1"/>
          </p:cNvPicPr>
          <p:nvPr/>
        </p:nvPicPr>
        <p:blipFill>
          <a:blip r:embed="rId5" cstate="print"/>
          <a:srcRect/>
          <a:stretch>
            <a:fillRect/>
          </a:stretch>
        </p:blipFill>
        <p:spPr bwMode="auto">
          <a:xfrm rot="20763564">
            <a:off x="1541300" y="789132"/>
            <a:ext cx="1495425" cy="23034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 name="Picture 4" descr="Рисунок3"/>
          <p:cNvPicPr>
            <a:picLocks noChangeAspect="1" noChangeArrowheads="1"/>
          </p:cNvPicPr>
          <p:nvPr/>
        </p:nvPicPr>
        <p:blipFill>
          <a:blip r:embed="rId4" cstate="print"/>
          <a:srcRect/>
          <a:stretch>
            <a:fillRect/>
          </a:stretch>
        </p:blipFill>
        <p:spPr bwMode="auto">
          <a:xfrm>
            <a:off x="928662" y="0"/>
            <a:ext cx="7848600" cy="6697663"/>
          </a:xfrm>
          <a:prstGeom prst="rect">
            <a:avLst/>
          </a:prstGeom>
          <a:noFill/>
          <a:ln w="9525">
            <a:noFill/>
            <a:miter lim="800000"/>
            <a:headEnd/>
            <a:tailEnd/>
          </a:ln>
        </p:spPr>
      </p:pic>
      <p:sp>
        <p:nvSpPr>
          <p:cNvPr id="4" name="TextBox 3"/>
          <p:cNvSpPr txBox="1"/>
          <p:nvPr/>
        </p:nvSpPr>
        <p:spPr>
          <a:xfrm>
            <a:off x="2643174" y="1428736"/>
            <a:ext cx="5500726" cy="3139321"/>
          </a:xfrm>
          <a:prstGeom prst="rect">
            <a:avLst/>
          </a:prstGeom>
          <a:noFill/>
        </p:spPr>
        <p:txBody>
          <a:bodyPr wrap="square" rtlCol="0">
            <a:spAutoFit/>
          </a:bodyPr>
          <a:lstStyle/>
          <a:p>
            <a:pPr algn="ctr"/>
            <a:r>
              <a:rPr lang="ru-RU" b="1" dirty="0" smtClean="0">
                <a:solidFill>
                  <a:srgbClr val="FF0000"/>
                </a:solidFill>
              </a:rPr>
              <a:t>Надеждина Н.А. </a:t>
            </a:r>
            <a:endParaRPr lang="ru-RU" dirty="0" smtClean="0">
              <a:solidFill>
                <a:srgbClr val="FF0000"/>
              </a:solidFill>
            </a:endParaRPr>
          </a:p>
          <a:p>
            <a:pPr algn="ctr"/>
            <a:r>
              <a:rPr lang="ru-RU" b="1" dirty="0" smtClean="0">
                <a:solidFill>
                  <a:srgbClr val="FF0000"/>
                </a:solidFill>
              </a:rPr>
              <a:t>Партизанка Лара </a:t>
            </a:r>
            <a:endParaRPr lang="ru-RU" dirty="0" smtClean="0">
              <a:solidFill>
                <a:srgbClr val="FF0000"/>
              </a:solidFill>
            </a:endParaRPr>
          </a:p>
          <a:p>
            <a:pPr algn="ctr"/>
            <a:r>
              <a:rPr lang="ru-RU" i="1" dirty="0" smtClean="0"/>
              <a:t>М.: Дет. лит., 1965. - 144 с., ил. </a:t>
            </a:r>
            <a:endParaRPr lang="ru-RU" dirty="0" smtClean="0"/>
          </a:p>
          <a:p>
            <a:pPr algn="ctr"/>
            <a:r>
              <a:rPr lang="ru-RU" dirty="0" smtClean="0"/>
              <a:t>Раньше у Лары были мама и бабушка, теперь ее семьей стал партизанский отряд. В отряде и взрослые, и дети знали одно суровое слово "нужно". Нужно для Родины. Для победы над врагом. Нужно разведать, какие немецкие поезда приходят на станцию, какие немецкие части двигаются по большаку. Нужно узнать расположение орудий. И Лара выполняла эти опасные поручения. </a:t>
            </a:r>
            <a:endParaRPr lang="ru-RU" dirty="0"/>
          </a:p>
        </p:txBody>
      </p:sp>
      <p:pic>
        <p:nvPicPr>
          <p:cNvPr id="5" name="Picture 4" descr="24f79"/>
          <p:cNvPicPr>
            <a:picLocks noChangeAspect="1" noChangeArrowheads="1"/>
          </p:cNvPicPr>
          <p:nvPr/>
        </p:nvPicPr>
        <p:blipFill>
          <a:blip r:embed="rId5" cstate="print"/>
          <a:srcRect/>
          <a:stretch>
            <a:fillRect/>
          </a:stretch>
        </p:blipFill>
        <p:spPr bwMode="auto">
          <a:xfrm rot="20939157">
            <a:off x="1384279" y="685605"/>
            <a:ext cx="1378966" cy="191116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 name="Picture 4" descr="Рисунок3"/>
          <p:cNvPicPr>
            <a:picLocks noChangeAspect="1" noChangeArrowheads="1"/>
          </p:cNvPicPr>
          <p:nvPr/>
        </p:nvPicPr>
        <p:blipFill>
          <a:blip r:embed="rId4" cstate="print"/>
          <a:srcRect/>
          <a:stretch>
            <a:fillRect/>
          </a:stretch>
        </p:blipFill>
        <p:spPr bwMode="auto">
          <a:xfrm>
            <a:off x="857224" y="0"/>
            <a:ext cx="7848600" cy="6697663"/>
          </a:xfrm>
          <a:prstGeom prst="rect">
            <a:avLst/>
          </a:prstGeom>
          <a:noFill/>
          <a:ln w="9525">
            <a:noFill/>
            <a:miter lim="800000"/>
            <a:headEnd/>
            <a:tailEnd/>
          </a:ln>
        </p:spPr>
      </p:pic>
      <p:sp>
        <p:nvSpPr>
          <p:cNvPr id="4" name="TextBox 3"/>
          <p:cNvSpPr txBox="1"/>
          <p:nvPr/>
        </p:nvSpPr>
        <p:spPr>
          <a:xfrm>
            <a:off x="1500166" y="1000108"/>
            <a:ext cx="6072230" cy="3139321"/>
          </a:xfrm>
          <a:prstGeom prst="rect">
            <a:avLst/>
          </a:prstGeom>
          <a:noFill/>
        </p:spPr>
        <p:txBody>
          <a:bodyPr wrap="square" rtlCol="0">
            <a:spAutoFit/>
          </a:bodyPr>
          <a:lstStyle/>
          <a:p>
            <a:pPr algn="ctr"/>
            <a:r>
              <a:rPr lang="ru-RU" b="1" dirty="0" err="1" smtClean="0">
                <a:solidFill>
                  <a:srgbClr val="FF0000"/>
                </a:solidFill>
              </a:rPr>
              <a:t>Лиханов</a:t>
            </a:r>
            <a:r>
              <a:rPr lang="ru-RU" b="1" dirty="0" smtClean="0">
                <a:solidFill>
                  <a:srgbClr val="FF0000"/>
                </a:solidFill>
              </a:rPr>
              <a:t> А. </a:t>
            </a:r>
            <a:endParaRPr lang="ru-RU" dirty="0" smtClean="0">
              <a:solidFill>
                <a:srgbClr val="FF0000"/>
              </a:solidFill>
            </a:endParaRPr>
          </a:p>
          <a:p>
            <a:pPr algn="ctr"/>
            <a:r>
              <a:rPr lang="ru-RU" b="1" dirty="0" smtClean="0">
                <a:solidFill>
                  <a:srgbClr val="FF0000"/>
                </a:solidFill>
              </a:rPr>
              <a:t>Последние холода </a:t>
            </a:r>
            <a:endParaRPr lang="ru-RU" dirty="0" smtClean="0">
              <a:solidFill>
                <a:srgbClr val="FF0000"/>
              </a:solidFill>
            </a:endParaRPr>
          </a:p>
          <a:p>
            <a:pPr algn="ctr"/>
            <a:r>
              <a:rPr lang="ru-RU" i="1" dirty="0" smtClean="0"/>
              <a:t>М., 1991. - С. 357-462 </a:t>
            </a:r>
            <a:endParaRPr lang="ru-RU" dirty="0" smtClean="0"/>
          </a:p>
          <a:p>
            <a:pPr algn="ctr"/>
            <a:r>
              <a:rPr lang="ru-RU" sz="1600" dirty="0" smtClean="0"/>
              <a:t>Заканчивается война. Бои идут уже в Германии. Все ждут долгожданную победу. Люди устали от войны, разрухи, голода. Особенно тяжело было детям. Постоянно хотелось есть, и даже талоны на дополнительное питание не спасали. А что делать, если вы потеряли все талоны, а мама лежит в больнице, и ее нельзя расстраивать. Как поступить в этом случае 12-летнему Вадьке? А ведь ему надо заботиться и о младшей сестренке. Еще эта книга о том, как в самых трудных условиях надо уметь остаться человеком. Надо уметь понять, пожалеть и помочь другому. </a:t>
            </a:r>
            <a:endParaRPr lang="ru-RU" sz="1600" dirty="0"/>
          </a:p>
        </p:txBody>
      </p:sp>
      <p:pic>
        <p:nvPicPr>
          <p:cNvPr id="5" name="Picture 7" descr="19700101030000"/>
          <p:cNvPicPr>
            <a:picLocks noChangeAspect="1" noChangeArrowheads="1"/>
          </p:cNvPicPr>
          <p:nvPr/>
        </p:nvPicPr>
        <p:blipFill>
          <a:blip r:embed="rId5" cstate="print"/>
          <a:srcRect/>
          <a:stretch>
            <a:fillRect/>
          </a:stretch>
        </p:blipFill>
        <p:spPr bwMode="auto">
          <a:xfrm rot="20768043">
            <a:off x="6761907" y="3976438"/>
            <a:ext cx="1201737" cy="17287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1026" name="Picture 2" descr="http://static.diary.ru/userdir/6/0/7/1/607125/43063726.jpg"/>
          <p:cNvPicPr>
            <a:picLocks noChangeAspect="1" noChangeArrowheads="1"/>
          </p:cNvPicPr>
          <p:nvPr/>
        </p:nvPicPr>
        <p:blipFill>
          <a:blip r:embed="rId4" cstate="print"/>
          <a:srcRect/>
          <a:stretch>
            <a:fillRect/>
          </a:stretch>
        </p:blipFill>
        <p:spPr bwMode="auto">
          <a:xfrm>
            <a:off x="444556" y="260648"/>
            <a:ext cx="3167379" cy="4464496"/>
          </a:xfrm>
          <a:prstGeom prst="rect">
            <a:avLst/>
          </a:prstGeom>
          <a:noFill/>
        </p:spPr>
      </p:pic>
      <p:pic>
        <p:nvPicPr>
          <p:cNvPr id="1028" name="Picture 4" descr="Картинка 76 из 1523">
            <a:hlinkClick r:id="rId5"/>
          </p:cNvPr>
          <p:cNvPicPr>
            <a:picLocks noChangeAspect="1" noChangeArrowheads="1"/>
          </p:cNvPicPr>
          <p:nvPr/>
        </p:nvPicPr>
        <p:blipFill>
          <a:blip r:embed="rId6" cstate="print"/>
          <a:srcRect t="3789" b="5264"/>
          <a:stretch>
            <a:fillRect/>
          </a:stretch>
        </p:blipFill>
        <p:spPr bwMode="auto">
          <a:xfrm>
            <a:off x="4139952" y="2492896"/>
            <a:ext cx="4759523" cy="32403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2" name="Рисунок 1" descr="Володя Казначеев">
            <a:hlinkClick r:id="rId4"/>
          </p:cNvPr>
          <p:cNvPicPr/>
          <p:nvPr/>
        </p:nvPicPr>
        <p:blipFill>
          <a:blip r:embed="rId5" cstate="print"/>
          <a:srcRect l="7143" t="9836" r="7143" b="9836"/>
          <a:stretch>
            <a:fillRect/>
          </a:stretch>
        </p:blipFill>
        <p:spPr bwMode="auto">
          <a:xfrm>
            <a:off x="2571736" y="2357430"/>
            <a:ext cx="3429024" cy="3500462"/>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4" name="Лента лицом вверх 3"/>
          <p:cNvSpPr/>
          <p:nvPr/>
        </p:nvSpPr>
        <p:spPr>
          <a:xfrm>
            <a:off x="214282" y="285728"/>
            <a:ext cx="8786874" cy="1500198"/>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Володя Казначеев</a:t>
            </a:r>
            <a:endParaRPr lang="ru-RU" sz="40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pic>
        <p:nvPicPr>
          <p:cNvPr id="6" name="Рисунок 5" descr="Partisan Medal 1st.jpg">
            <a:hlinkClick r:id="rId6"/>
          </p:cNvPr>
          <p:cNvPicPr/>
          <p:nvPr/>
        </p:nvPicPr>
        <p:blipFill>
          <a:blip r:embed="rId7" cstate="print"/>
          <a:srcRect/>
          <a:stretch>
            <a:fillRect/>
          </a:stretch>
        </p:blipFill>
        <p:spPr bwMode="auto">
          <a:xfrm>
            <a:off x="571472" y="3857628"/>
            <a:ext cx="1428750" cy="2714625"/>
          </a:xfrm>
          <a:prstGeom prst="rect">
            <a:avLst/>
          </a:prstGeom>
          <a:noFill/>
          <a:ln w="9525">
            <a:noFill/>
            <a:miter lim="800000"/>
            <a:headEnd/>
            <a:tailEnd/>
          </a:ln>
        </p:spPr>
      </p:pic>
      <p:pic>
        <p:nvPicPr>
          <p:cNvPr id="7" name="Рисунок 6" descr="Order of Lenin.jpg">
            <a:hlinkClick r:id="rId8"/>
          </p:cNvPr>
          <p:cNvPicPr/>
          <p:nvPr/>
        </p:nvPicPr>
        <p:blipFill>
          <a:blip r:embed="rId9" cstate="print"/>
          <a:srcRect/>
          <a:stretch>
            <a:fillRect/>
          </a:stretch>
        </p:blipFill>
        <p:spPr bwMode="auto">
          <a:xfrm>
            <a:off x="7072330" y="3786190"/>
            <a:ext cx="1428750" cy="2781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2" name="Рисунок 1" descr="Лара Михеенко">
            <a:hlinkClick r:id="rId4"/>
          </p:cNvPr>
          <p:cNvPicPr/>
          <p:nvPr/>
        </p:nvPicPr>
        <p:blipFill>
          <a:blip r:embed="rId5" cstate="print">
            <a:lum bright="-10000" contrast="10000"/>
          </a:blip>
          <a:srcRect l="9524" t="10937" r="9523" b="12500"/>
          <a:stretch>
            <a:fillRect/>
          </a:stretch>
        </p:blipFill>
        <p:spPr bwMode="auto">
          <a:xfrm>
            <a:off x="2500298" y="2285992"/>
            <a:ext cx="3857652" cy="3929090"/>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4" name="Лента лицом вверх 3"/>
          <p:cNvSpPr/>
          <p:nvPr/>
        </p:nvSpPr>
        <p:spPr>
          <a:xfrm>
            <a:off x="214282" y="285728"/>
            <a:ext cx="8501122" cy="1184152"/>
          </a:xfrm>
          <a:prstGeom prst="ribbon2">
            <a:avLst>
              <a:gd name="adj1" fmla="val 9717"/>
              <a:gd name="adj2" fmla="val 5000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Лара </a:t>
            </a:r>
            <a:r>
              <a:rPr lang="ru-RU" sz="4000" b="1" dirty="0" err="1"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Михеенко</a:t>
            </a:r>
            <a:endParaRPr lang="ru-RU" sz="40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pic>
        <p:nvPicPr>
          <p:cNvPr id="6" name="Рисунок 5" descr="Order of the Patriotic War (1st class).png">
            <a:hlinkClick r:id="rId6"/>
          </p:cNvPr>
          <p:cNvPicPr/>
          <p:nvPr/>
        </p:nvPicPr>
        <p:blipFill>
          <a:blip r:embed="rId7" cstate="print"/>
          <a:srcRect/>
          <a:stretch>
            <a:fillRect/>
          </a:stretch>
        </p:blipFill>
        <p:spPr bwMode="auto">
          <a:xfrm>
            <a:off x="642910" y="4857760"/>
            <a:ext cx="142875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2" name="Рисунок 1" descr="C:\Documents and Settings\bibl01\Мои документы\Мои рисунки\коробков.jpg"/>
          <p:cNvPicPr/>
          <p:nvPr/>
        </p:nvPicPr>
        <p:blipFill>
          <a:blip r:embed="rId4" cstate="print"/>
          <a:srcRect/>
          <a:stretch>
            <a:fillRect/>
          </a:stretch>
        </p:blipFill>
        <p:spPr bwMode="auto">
          <a:xfrm>
            <a:off x="2699792" y="1700808"/>
            <a:ext cx="5940425" cy="4786346"/>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4" name="Лента лицом вверх 3"/>
          <p:cNvSpPr/>
          <p:nvPr/>
        </p:nvSpPr>
        <p:spPr>
          <a:xfrm>
            <a:off x="357158" y="142852"/>
            <a:ext cx="8572560" cy="1214446"/>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ln w="12700">
                  <a:solidFill>
                    <a:schemeClr val="accent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Витя Коробков</a:t>
            </a:r>
            <a:endParaRPr lang="ru-RU" sz="4000" b="1" dirty="0">
              <a:ln w="12700">
                <a:solidFill>
                  <a:schemeClr val="accent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pic>
        <p:nvPicPr>
          <p:cNvPr id="17410" name="Picture 2" descr="Файл:Medal for Valor USSR.jpg">
            <a:hlinkClick r:id="rId5"/>
          </p:cNvPr>
          <p:cNvPicPr>
            <a:picLocks noChangeAspect="1" noChangeArrowheads="1"/>
          </p:cNvPicPr>
          <p:nvPr/>
        </p:nvPicPr>
        <p:blipFill>
          <a:blip r:embed="rId6" cstate="print"/>
          <a:srcRect/>
          <a:stretch>
            <a:fillRect/>
          </a:stretch>
        </p:blipFill>
        <p:spPr bwMode="auto">
          <a:xfrm>
            <a:off x="467544" y="2132856"/>
            <a:ext cx="1944216" cy="38119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142900"/>
            <a:ext cx="9144000" cy="6858000"/>
          </a:xfrm>
          <a:prstGeom prst="rect">
            <a:avLst/>
          </a:prstGeom>
          <a:noFill/>
          <a:ln w="9525">
            <a:noFill/>
            <a:miter lim="800000"/>
            <a:headEnd/>
            <a:tailEnd/>
          </a:ln>
        </p:spPr>
      </p:pic>
      <p:pic>
        <p:nvPicPr>
          <p:cNvPr id="2" name="Рисунок 1" descr="Аркадий Каманин">
            <a:hlinkClick r:id="rId4"/>
          </p:cNvPr>
          <p:cNvPicPr/>
          <p:nvPr/>
        </p:nvPicPr>
        <p:blipFill>
          <a:blip r:embed="rId5" cstate="print">
            <a:lum bright="-10000" contrast="10000"/>
          </a:blip>
          <a:srcRect l="8474" t="9375" r="8475" b="9375"/>
          <a:stretch>
            <a:fillRect/>
          </a:stretch>
        </p:blipFill>
        <p:spPr bwMode="auto">
          <a:xfrm>
            <a:off x="2428860" y="2000240"/>
            <a:ext cx="3786214" cy="4143404"/>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5" name="Лента лицом вверх 4"/>
          <p:cNvSpPr/>
          <p:nvPr/>
        </p:nvSpPr>
        <p:spPr>
          <a:xfrm>
            <a:off x="142844" y="142852"/>
            <a:ext cx="8786874" cy="1285884"/>
          </a:xfrm>
          <a:prstGeom prst="ribbon2">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Аркадий </a:t>
            </a:r>
            <a:r>
              <a:rPr lang="ru-RU" sz="3600" b="1" dirty="0" err="1"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Каманин</a:t>
            </a:r>
            <a:endParaRPr lang="ru-RU" sz="3600" b="1"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pic>
        <p:nvPicPr>
          <p:cNvPr id="6" name="Рисунок 5" descr="ZV0053764.jpg">
            <a:hlinkClick r:id="rId6"/>
          </p:cNvPr>
          <p:cNvPicPr/>
          <p:nvPr/>
        </p:nvPicPr>
        <p:blipFill>
          <a:blip r:embed="rId7" cstate="print"/>
          <a:srcRect/>
          <a:stretch>
            <a:fillRect/>
          </a:stretch>
        </p:blipFill>
        <p:spPr bwMode="auto">
          <a:xfrm>
            <a:off x="428596" y="5000636"/>
            <a:ext cx="1428750" cy="1428750"/>
          </a:xfrm>
          <a:prstGeom prst="rect">
            <a:avLst/>
          </a:prstGeom>
          <a:noFill/>
          <a:ln w="9525">
            <a:noFill/>
            <a:miter lim="800000"/>
            <a:headEnd/>
            <a:tailEnd/>
          </a:ln>
        </p:spPr>
      </p:pic>
      <p:pic>
        <p:nvPicPr>
          <p:cNvPr id="7" name="Рисунок 6" descr="ZV0053764.jpg">
            <a:hlinkClick r:id="rId6"/>
          </p:cNvPr>
          <p:cNvPicPr/>
          <p:nvPr/>
        </p:nvPicPr>
        <p:blipFill>
          <a:blip r:embed="rId7" cstate="print"/>
          <a:srcRect/>
          <a:stretch>
            <a:fillRect/>
          </a:stretch>
        </p:blipFill>
        <p:spPr bwMode="auto">
          <a:xfrm>
            <a:off x="428596" y="3143248"/>
            <a:ext cx="1428750" cy="1428750"/>
          </a:xfrm>
          <a:prstGeom prst="rect">
            <a:avLst/>
          </a:prstGeom>
          <a:noFill/>
          <a:ln w="9525">
            <a:noFill/>
            <a:miter lim="800000"/>
            <a:headEnd/>
            <a:tailEnd/>
          </a:ln>
        </p:spPr>
      </p:pic>
      <p:pic>
        <p:nvPicPr>
          <p:cNvPr id="16386" name="Picture 2" descr="Файл:Order of Red Banner.png">
            <a:hlinkClick r:id="rId8"/>
          </p:cNvPr>
          <p:cNvPicPr>
            <a:picLocks noChangeAspect="1" noChangeArrowheads="1"/>
          </p:cNvPicPr>
          <p:nvPr/>
        </p:nvPicPr>
        <p:blipFill>
          <a:blip r:embed="rId9" cstate="print"/>
          <a:srcRect/>
          <a:stretch>
            <a:fillRect/>
          </a:stretch>
        </p:blipFill>
        <p:spPr bwMode="auto">
          <a:xfrm>
            <a:off x="7020272" y="3429000"/>
            <a:ext cx="1905000" cy="21907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2" name="Рисунок 1" descr="Валя Зенкина">
            <a:hlinkClick r:id="rId4"/>
          </p:cNvPr>
          <p:cNvPicPr/>
          <p:nvPr/>
        </p:nvPicPr>
        <p:blipFill>
          <a:blip r:embed="rId5" cstate="print">
            <a:lum contrast="10000"/>
          </a:blip>
          <a:srcRect l="7463" t="9231" r="7463" b="9231"/>
          <a:stretch>
            <a:fillRect/>
          </a:stretch>
        </p:blipFill>
        <p:spPr bwMode="auto">
          <a:xfrm>
            <a:off x="2357422" y="2285992"/>
            <a:ext cx="4071966" cy="3786214"/>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3" name="TextBox 2"/>
          <p:cNvSpPr txBox="1"/>
          <p:nvPr/>
        </p:nvSpPr>
        <p:spPr>
          <a:xfrm>
            <a:off x="1785918" y="357166"/>
            <a:ext cx="5286412" cy="923330"/>
          </a:xfrm>
          <a:prstGeom prst="rect">
            <a:avLst/>
          </a:prstGeom>
          <a:blipFill>
            <a:blip r:embed="rId6" cstate="print"/>
            <a:tile tx="0" ty="0" sx="100000" sy="100000" flip="none" algn="tl"/>
          </a:blipFill>
          <a:ln>
            <a:solidFill>
              <a:schemeClr val="accent6">
                <a:lumMod val="40000"/>
                <a:lumOff val="60000"/>
              </a:schemeClr>
            </a:solidFill>
          </a:ln>
        </p:spPr>
        <p:txBody>
          <a:bodyPr wrap="square" rtlCol="0">
            <a:spAutoFit/>
          </a:bodyPr>
          <a:lstStyle/>
          <a:p>
            <a:pPr algn="ctr"/>
            <a:r>
              <a:rPr lang="ru-RU" sz="5400" dirty="0" smtClean="0">
                <a:ln>
                  <a:solidFill>
                    <a:schemeClr val="accent1">
                      <a:lumMod val="60000"/>
                      <a:lumOff val="40000"/>
                    </a:schemeClr>
                  </a:solidFill>
                </a:ln>
                <a:solidFill>
                  <a:schemeClr val="tx2">
                    <a:lumMod val="75000"/>
                  </a:schemeClr>
                </a:solidFill>
                <a:latin typeface="Franklin Gothic Heavy" pitchFamily="34" charset="0"/>
              </a:rPr>
              <a:t>Валя Зенкина</a:t>
            </a:r>
            <a:endParaRPr lang="ru-RU" sz="5400" dirty="0">
              <a:ln>
                <a:solidFill>
                  <a:schemeClr val="accent1">
                    <a:lumMod val="60000"/>
                    <a:lumOff val="40000"/>
                  </a:schemeClr>
                </a:solidFill>
              </a:ln>
              <a:solidFill>
                <a:schemeClr val="tx2">
                  <a:lumMod val="75000"/>
                </a:schemeClr>
              </a:solidFill>
              <a:latin typeface="Franklin Gothic Heavy" pitchFamily="34" charset="0"/>
            </a:endParaRPr>
          </a:p>
        </p:txBody>
      </p:sp>
      <p:sp>
        <p:nvSpPr>
          <p:cNvPr id="4" name="Лента лицом вверх 3"/>
          <p:cNvSpPr/>
          <p:nvPr/>
        </p:nvSpPr>
        <p:spPr>
          <a:xfrm>
            <a:off x="142844" y="142852"/>
            <a:ext cx="7929618" cy="1469904"/>
          </a:xfrm>
          <a:prstGeom prst="ribbon2">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w="12700">
                  <a:solidFill>
                    <a:schemeClr val="accent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Валя Зенкина</a:t>
            </a:r>
            <a:endParaRPr lang="ru-RU" sz="4400" b="1" dirty="0">
              <a:ln w="12700">
                <a:solidFill>
                  <a:schemeClr val="accent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endParaRPr>
          </a:p>
        </p:txBody>
      </p:sp>
      <p:pic>
        <p:nvPicPr>
          <p:cNvPr id="6" name="Рисунок 5" descr="ZV0053764.jpg">
            <a:hlinkClick r:id="rId7"/>
          </p:cNvPr>
          <p:cNvPicPr/>
          <p:nvPr/>
        </p:nvPicPr>
        <p:blipFill>
          <a:blip r:embed="rId8" cstate="print"/>
          <a:srcRect/>
          <a:stretch>
            <a:fillRect/>
          </a:stretch>
        </p:blipFill>
        <p:spPr bwMode="auto">
          <a:xfrm>
            <a:off x="428596" y="5000636"/>
            <a:ext cx="1428750" cy="1428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 главную">
            <a:hlinkClick r:id="rId2"/>
          </p:cNvPr>
          <p:cNvPicPr/>
          <p:nvPr/>
        </p:nvPicPr>
        <p:blipFill>
          <a:blip r:embed="rId3" cstate="print">
            <a:duotone>
              <a:schemeClr val="bg2">
                <a:shade val="45000"/>
                <a:satMod val="135000"/>
              </a:schemeClr>
              <a:prstClr val="white"/>
            </a:duotone>
          </a:blip>
          <a:srcRect l="7031" t="9375" r="7812" b="23958"/>
          <a:stretch>
            <a:fillRect/>
          </a:stretch>
        </p:blipFill>
        <p:spPr bwMode="auto">
          <a:xfrm>
            <a:off x="0" y="0"/>
            <a:ext cx="9144000" cy="6858000"/>
          </a:xfrm>
          <a:prstGeom prst="rect">
            <a:avLst/>
          </a:prstGeom>
          <a:noFill/>
          <a:ln w="9525">
            <a:noFill/>
            <a:miter lim="800000"/>
            <a:headEnd/>
            <a:tailEnd/>
          </a:ln>
        </p:spPr>
      </p:pic>
      <p:pic>
        <p:nvPicPr>
          <p:cNvPr id="3" name="Рисунок 2" descr="Валя Котик">
            <a:hlinkClick r:id="rId4"/>
          </p:cNvPr>
          <p:cNvPicPr/>
          <p:nvPr/>
        </p:nvPicPr>
        <p:blipFill>
          <a:blip r:embed="rId5" cstate="print">
            <a:lum bright="-10000" contrast="10000"/>
          </a:blip>
          <a:srcRect l="7143" t="11111" r="7143" b="11111"/>
          <a:stretch>
            <a:fillRect/>
          </a:stretch>
        </p:blipFill>
        <p:spPr bwMode="auto">
          <a:xfrm>
            <a:off x="2500298" y="2357430"/>
            <a:ext cx="3500462" cy="3714776"/>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5" name="Лента лицом вверх 4"/>
          <p:cNvSpPr/>
          <p:nvPr/>
        </p:nvSpPr>
        <p:spPr>
          <a:xfrm>
            <a:off x="285720" y="142852"/>
            <a:ext cx="8429684" cy="1500198"/>
          </a:xfrm>
          <a:prstGeom prst="ribbon2">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Heavy" pitchFamily="34" charset="0"/>
              </a:rPr>
              <a:t>Валя Котик</a:t>
            </a:r>
          </a:p>
          <a:p>
            <a:pPr algn="ctr"/>
            <a:endParaRPr lang="ru-RU" dirty="0"/>
          </a:p>
        </p:txBody>
      </p:sp>
      <p:sp>
        <p:nvSpPr>
          <p:cNvPr id="6" name="5-конечная звезда 5"/>
          <p:cNvSpPr/>
          <p:nvPr/>
        </p:nvSpPr>
        <p:spPr>
          <a:xfrm>
            <a:off x="1500166" y="5000636"/>
            <a:ext cx="1714512" cy="1714512"/>
          </a:xfrm>
          <a:prstGeom prst="star5">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Order of the Patriotic War (1st class).png">
            <a:hlinkClick r:id="rId6"/>
          </p:cNvPr>
          <p:cNvPicPr/>
          <p:nvPr/>
        </p:nvPicPr>
        <p:blipFill>
          <a:blip r:embed="rId7" cstate="print"/>
          <a:srcRect/>
          <a:stretch>
            <a:fillRect/>
          </a:stretch>
        </p:blipFill>
        <p:spPr bwMode="auto">
          <a:xfrm>
            <a:off x="428596" y="3357562"/>
            <a:ext cx="142875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descr="Partisan2nd.jpg">
            <a:hlinkClick r:id="rId8"/>
          </p:cNvPr>
          <p:cNvPicPr/>
          <p:nvPr/>
        </p:nvPicPr>
        <p:blipFill>
          <a:blip r:embed="rId9" cstate="print"/>
          <a:srcRect/>
          <a:stretch>
            <a:fillRect/>
          </a:stretch>
        </p:blipFill>
        <p:spPr bwMode="auto">
          <a:xfrm>
            <a:off x="6858016" y="3643314"/>
            <a:ext cx="1428750" cy="2581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413</Words>
  <Application>Microsoft Office PowerPoint</Application>
  <PresentationFormat>Экран (4:3)</PresentationFormat>
  <Paragraphs>36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Гимназия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kab11</dc:creator>
  <cp:lastModifiedBy>BiblF</cp:lastModifiedBy>
  <cp:revision>49</cp:revision>
  <dcterms:created xsi:type="dcterms:W3CDTF">2010-04-07T02:12:30Z</dcterms:created>
  <dcterms:modified xsi:type="dcterms:W3CDTF">2011-04-19T06:29:34Z</dcterms:modified>
</cp:coreProperties>
</file>