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9" r:id="rId3"/>
    <p:sldId id="270" r:id="rId4"/>
    <p:sldId id="274" r:id="rId5"/>
    <p:sldId id="257" r:id="rId6"/>
    <p:sldId id="273" r:id="rId7"/>
    <p:sldId id="265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9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95536" y="2459504"/>
            <a:ext cx="86409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Краткая презентация Федеральной </a:t>
            </a:r>
          </a:p>
          <a:p>
            <a:pPr algn="ctr" eaLnBrk="1" hangingPunct="1"/>
            <a:r>
              <a:rPr lang="ru-RU" altLang="ru-RU" sz="2800" b="1">
                <a:solidFill>
                  <a:srgbClr val="FF0000"/>
                </a:solidFill>
                <a:latin typeface="Georgia" panose="02040502050405020303" pitchFamily="18" charset="0"/>
              </a:rPr>
              <a:t>образовательной программы </a:t>
            </a:r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дошкольного образования</a:t>
            </a: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899592" y="332656"/>
            <a:ext cx="77768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Georgia" panose="02040502050405020303" pitchFamily="18" charset="0"/>
              </a:rPr>
              <a:t>Муниципальное бюджетное дошкольное образовательное учреждение детский сад №25</a:t>
            </a:r>
          </a:p>
          <a:p>
            <a:pPr algn="ctr" eaLnBrk="1" hangingPunct="1"/>
            <a:r>
              <a:rPr lang="ru-RU" altLang="ru-RU" dirty="0">
                <a:latin typeface="Georgia" panose="02040502050405020303" pitchFamily="18" charset="0"/>
              </a:rPr>
              <a:t>города Ставрополя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Содержательный  раздел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6CCD49-1654-5844-ACBE-EE400213A17F}"/>
              </a:ext>
            </a:extLst>
          </p:cNvPr>
          <p:cNvSpPr txBox="1"/>
          <p:nvPr/>
        </p:nvSpPr>
        <p:spPr>
          <a:xfrm>
            <a:off x="251520" y="1124744"/>
            <a:ext cx="871296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70485" indent="448945"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общее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обеспечивающее</a:t>
            </a:r>
            <a:r>
              <a:rPr lang="ru-RU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полноценное</a:t>
            </a:r>
            <a:r>
              <a:rPr lang="ru-RU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личности детей, включает в себя:</a:t>
            </a:r>
          </a:p>
          <a:p>
            <a:pPr marL="64770" indent="457200"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‒ задач и содержания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 в соответствии с федеральной программой и с учетом используемых методических пособий, обеспечивающих реализацию данного содержания. </a:t>
            </a:r>
          </a:p>
          <a:p>
            <a:pPr marL="64770" indent="457200"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‒ вариативных форм, способов, методов и средств реализации Федеральной программы с учетом возрастных и индивидуальных особенностей воспитанников, специфики их образовательных потребностей и интересов; </a:t>
            </a:r>
          </a:p>
          <a:p>
            <a:pPr marL="64770" indent="457200"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‒ особенностей образовательной деятельности разных видов и культурных практик; </a:t>
            </a:r>
          </a:p>
          <a:p>
            <a:pPr marL="64770" indent="457200"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‒ способов поддержки детской инициативы;</a:t>
            </a:r>
          </a:p>
          <a:p>
            <a:pPr marL="64770" indent="457200"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‒ особенностей взаимодействия педагогического коллектива с семьями обучающихся; </a:t>
            </a:r>
          </a:p>
          <a:p>
            <a:pPr marL="64770" indent="457200"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‒ образовательной деятельности по профессиональной коррекции нарушений развития детей.</a:t>
            </a:r>
          </a:p>
          <a:p>
            <a:pPr marL="64770" indent="457200"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Содержательный раздел включает рабочую программу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09F5A1-C6C0-DC66-460A-32914FD3A1C7}"/>
              </a:ext>
            </a:extLst>
          </p:cNvPr>
          <p:cNvSpPr txBox="1"/>
          <p:nvPr/>
        </p:nvSpPr>
        <p:spPr>
          <a:xfrm>
            <a:off x="755576" y="1412776"/>
            <a:ext cx="784887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6040" indent="448945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одержит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материально-технического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обеспечения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распорядок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дня,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традиционных событий, праздников, мероприятий; </a:t>
            </a:r>
          </a:p>
          <a:p>
            <a:pPr marL="64770" marR="66040" indent="448945"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организации предметно-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пространственной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среды,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4770" marR="66040" indent="448945"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педагогического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коллектива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семьями</a:t>
            </a:r>
            <a:r>
              <a:rPr lang="ru-RU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55000" lnSpcReduction="20000"/>
          </a:bodyPr>
          <a:lstStyle/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chemeClr val="tx1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chemeClr val="tx1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chemeClr val="tx1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>
                <a:solidFill>
                  <a:schemeClr val="tx1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>
                <a:solidFill>
                  <a:schemeClr val="tx1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chemeClr val="tx1"/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>
                <a:solidFill>
                  <a:schemeClr val="tx1"/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>
                <a:solidFill>
                  <a:schemeClr val="tx1"/>
                </a:solidFill>
                <a:latin typeface="Georgia" panose="02040502050405020303" pitchFamily="18" charset="0"/>
              </a:rPr>
              <a:t> от 25.11 2022г. № 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2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altLang="ru-RU" sz="3400" b="1" dirty="0">
                <a:solidFill>
                  <a:schemeClr val="tx1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>
                <a:solidFill>
                  <a:schemeClr val="tx1"/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</a:p>
        </p:txBody>
      </p:sp>
    </p:spTree>
    <p:extLst>
      <p:ext uri="{BB962C8B-B14F-4D97-AF65-F5344CB8AC3E}">
        <p14:creationId xmlns:p14="http://schemas.microsoft.com/office/powerpoint/2010/main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Кравцов Сергей Сергеевич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633" y="481320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2277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5B4D4BE-D234-9ADC-B7A8-20C025FC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646008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  <a:latin typeface="Georgia" panose="02040502050405020303" pitchFamily="18" charset="0"/>
              </a:rPr>
              <a:t>Основные нормативные документы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92D07A-709E-8D8B-615E-DBBAE9039052}"/>
              </a:ext>
            </a:extLst>
          </p:cNvPr>
          <p:cNvSpPr txBox="1"/>
          <p:nvPr/>
        </p:nvSpPr>
        <p:spPr>
          <a:xfrm>
            <a:off x="395536" y="1124744"/>
            <a:ext cx="856895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-ФЗ РФ «Об образовании в Российской Федерации» от 29 декабря 2012 года № 273-ФЗ. -ФЗ РФ от 24.09.2022 г. № 371 «О внесении изменений в ФЗ «Об образовании в РФ» и статью 1 ФЗ «Об обязательных требованиях в РФ»; -Федеральный государственный образовательный стандарт дошкольного образования , утвержденный приказом Министерства образования и науки Российской Федерации от 17 октября 2013 № 1155 (зарегистрирован Министерством юстиции РФ 14 ноября 2013 г.., регистрационный № 30384), с изменением внесенным приказом Министерства просвещения РФ от 08 ноября 2022 г. № 955(Зарегистрирован в Минюсте РФ 06.02.2023 г.№ 72264).; -Постановление Главного государственного санитарного врача РФ от 28 сентября 2020 г. № 28 «Об утверждении СанПиН 2.4.1.3648-20» Санитарно-эпидемиологические требования к организациям воспитания и обучения , отдыха и оздоровления детей и молодежи» ; -Приказ Министерства просвещения Российской Федерации от 25 ноября 2022 № 1028 «Об утверждении федеральной образовательной программы дошкольного образования» -Приказ Министерства просвещения Российской Федерации от 24 ноября 2022 №1022 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</a:t>
            </a:r>
          </a:p>
        </p:txBody>
      </p:sp>
    </p:spTree>
    <p:extLst>
      <p:ext uri="{BB962C8B-B14F-4D97-AF65-F5344CB8AC3E}">
        <p14:creationId xmlns:p14="http://schemas.microsoft.com/office/powerpoint/2010/main" val="242200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altLang="ru-RU" sz="2800" b="1" u="sng" dirty="0">
                <a:solidFill>
                  <a:srgbClr val="FF0000"/>
                </a:solidFill>
                <a:latin typeface="Georgia" panose="02040502050405020303" pitchFamily="18" charset="0"/>
              </a:rPr>
              <a:t>Цель образовательной Программы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F6A1AC-349F-0FFC-839D-E817BE48E103}"/>
              </a:ext>
            </a:extLst>
          </p:cNvPr>
          <p:cNvSpPr txBox="1"/>
          <p:nvPr/>
        </p:nvSpPr>
        <p:spPr>
          <a:xfrm>
            <a:off x="251520" y="58847"/>
            <a:ext cx="8352928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2800" b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Задачи образовательной Программы: </a:t>
            </a:r>
            <a:endParaRPr lang="ru-RU" sz="2800" dirty="0">
              <a:solidFill>
                <a:srgbClr val="FF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Российской Федерации содержания ДО и планируемых результатов освоения образовательной программы ДО;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охрана и укрепление физического и психического здоровья детей, в том числе их эмоционального благополучия;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 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5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9850" indent="513715" algn="ctr">
              <a:spcAft>
                <a:spcPts val="0"/>
              </a:spcAft>
              <a:tabLst>
                <a:tab pos="647065" algn="l"/>
              </a:tabLst>
            </a:pPr>
            <a:r>
              <a:rPr lang="ru-RU" sz="2800" b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Принципы и подходы к формированию Программы в соответствии с  ФГОС ДО:</a:t>
            </a:r>
            <a:endParaRPr lang="ru-RU" sz="2800" dirty="0">
              <a:solidFill>
                <a:srgbClr val="FF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полноценное проживание ребенком всех этапов детства (раннего и дошкольного возраста), обогащение (амплификация) детского развития;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содействие и сотрудничество детей и родителей (законных представителей), совершеннолетних членов семьи, принимающих участие в воспитании детей раннего и дошкольного возрастов, а также педагогических работников (далее вместе – взрослые);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признание ребёнка полноценным участником (субъектом) образовательных отношений;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поддержка инициативы детей в различных видах деятельности;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сотрудничество ДОО с семьей;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приобщение детей к социокультурным нормам, традициям семьи, общества и государства;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 формирование познавательных интересов и познавательных действий ребенка в различных видах деятельности;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9) возрастная адекватность дошкольного образования (соответствие условий, требований, методов возрасту и особенностям развития);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 учет этнокультурной ситуации развития детей.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tabLst>
                <a:tab pos="64706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Программа приведена в соответствие с ФОП ДО и ФГОС ДО.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850" indent="513715" algn="just">
              <a:spcAft>
                <a:spcPts val="0"/>
              </a:spcAft>
              <a:tabLst>
                <a:tab pos="64706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Разделы образовательной Программы: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Georgia" panose="02040502050405020303" pitchFamily="18" charset="0"/>
                <a:cs typeface="+mn-cs"/>
              </a:rPr>
              <a:t>содержательный‎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Структура образовательной Программы: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  <a:cs typeface="+mn-cs"/>
              </a:rPr>
              <a:t>федеральная рабочая программа 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  <a:cs typeface="+mn-cs"/>
              </a:rPr>
              <a:t>федеральная рабочая программа 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  <a:cs typeface="+mn-cs"/>
              </a:rPr>
              <a:t>программа 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Целевой раздел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7A141-ABFD-F989-CDF4-A47DFFA0C8A3}"/>
              </a:ext>
            </a:extLst>
          </p:cNvPr>
          <p:cNvSpPr txBox="1"/>
          <p:nvPr/>
        </p:nvSpPr>
        <p:spPr>
          <a:xfrm>
            <a:off x="683568" y="1124744"/>
            <a:ext cx="792088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9850" indent="448945" algn="just">
              <a:spcBef>
                <a:spcPts val="5"/>
              </a:spcBef>
              <a:spcAft>
                <a:spcPts val="0"/>
              </a:spcAft>
            </a:pP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- принципы и подходы к ее формированию; </a:t>
            </a:r>
          </a:p>
          <a:p>
            <a:pPr marL="64770" marR="69850" indent="448945" algn="just">
              <a:spcBef>
                <a:spcPts val="5"/>
              </a:spcBef>
              <a:spcAft>
                <a:spcPts val="0"/>
              </a:spcAft>
            </a:pP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планируемые результаты освоения Программы в младенческом, раннем, дошкольном возрастах, а также на этапе завершения освоения Программы; </a:t>
            </a:r>
          </a:p>
          <a:p>
            <a:pPr marL="64770" marR="69850" indent="448945" algn="just">
              <a:spcBef>
                <a:spcPts val="5"/>
              </a:spcBef>
              <a:spcAft>
                <a:spcPts val="0"/>
              </a:spcAft>
            </a:pP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характеристики особенностей развития детей младенческого, раннего и дошкольного возрастов, подходы к педагогической диагностике планируемых результатов.  </a:t>
            </a:r>
          </a:p>
          <a:p>
            <a:pPr marL="64770" marR="69850" indent="448945" algn="just">
              <a:spcBef>
                <a:spcPts val="5"/>
              </a:spcBef>
              <a:spcAft>
                <a:spcPts val="0"/>
              </a:spcAft>
            </a:pP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-Результаты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освоения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представлены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виде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целевых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ориентиров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образования,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которые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представляют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собой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социально-нормативные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возрастные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возможных</a:t>
            </a:r>
            <a:r>
              <a:rPr lang="ru-RU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достижений</a:t>
            </a:r>
            <a:r>
              <a:rPr lang="ru-RU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ребенка</a:t>
            </a:r>
            <a:r>
              <a:rPr lang="ru-RU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на</a:t>
            </a:r>
            <a:r>
              <a:rPr lang="ru-RU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этапе</a:t>
            </a:r>
            <a:r>
              <a:rPr lang="ru-RU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завершения</a:t>
            </a:r>
            <a:r>
              <a:rPr lang="ru-RU" spc="1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уровня</a:t>
            </a:r>
            <a:r>
              <a:rPr lang="ru-RU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образования:</a:t>
            </a:r>
          </a:p>
        </p:txBody>
      </p:sp>
    </p:spTree>
    <p:extLst>
      <p:ext uri="{BB962C8B-B14F-4D97-AF65-F5344CB8AC3E}">
        <p14:creationId xmlns:p14="http://schemas.microsoft.com/office/powerpoint/2010/main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250</TotalTime>
  <Words>1136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Основные нормативные 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Детский сад</cp:lastModifiedBy>
  <cp:revision>32</cp:revision>
  <dcterms:created xsi:type="dcterms:W3CDTF">2023-02-22T14:53:18Z</dcterms:created>
  <dcterms:modified xsi:type="dcterms:W3CDTF">2023-09-10T06:16:06Z</dcterms:modified>
</cp:coreProperties>
</file>